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notesMasterIdLst>
    <p:notesMasterId r:id="rId17"/>
  </p:notesMasterIdLst>
  <p:handoutMasterIdLst>
    <p:handoutMasterId r:id="rId18"/>
  </p:handoutMasterIdLst>
  <p:sldIdLst>
    <p:sldId id="1087" r:id="rId2"/>
    <p:sldId id="1558" r:id="rId3"/>
    <p:sldId id="1559" r:id="rId4"/>
    <p:sldId id="1560" r:id="rId5"/>
    <p:sldId id="1561" r:id="rId6"/>
    <p:sldId id="1562" r:id="rId7"/>
    <p:sldId id="1563" r:id="rId8"/>
    <p:sldId id="1564" r:id="rId9"/>
    <p:sldId id="1565" r:id="rId10"/>
    <p:sldId id="1566" r:id="rId11"/>
    <p:sldId id="1567" r:id="rId12"/>
    <p:sldId id="1568" r:id="rId13"/>
    <p:sldId id="1569" r:id="rId14"/>
    <p:sldId id="1570" r:id="rId15"/>
    <p:sldId id="123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88">
          <p15:clr>
            <a:srgbClr val="A4A3A4"/>
          </p15:clr>
        </p15:guide>
        <p15:guide id="2" pos="240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bara Radel" initials="B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99"/>
    <a:srgbClr val="606060"/>
    <a:srgbClr val="8C64BC"/>
    <a:srgbClr val="A88ACC"/>
    <a:srgbClr val="00339A"/>
    <a:srgbClr val="FF9966"/>
    <a:srgbClr val="FF7C3B"/>
    <a:srgbClr val="538022"/>
    <a:srgbClr val="2C4D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78" autoAdjust="0"/>
    <p:restoredTop sz="84014" autoAdjust="0"/>
  </p:normalViewPr>
  <p:slideViewPr>
    <p:cSldViewPr snapToObjects="1">
      <p:cViewPr varScale="1">
        <p:scale>
          <a:sx n="112" d="100"/>
          <a:sy n="112" d="100"/>
        </p:scale>
        <p:origin x="1506" y="90"/>
      </p:cViewPr>
      <p:guideLst>
        <p:guide orient="horz" pos="2688"/>
        <p:guide pos="2400"/>
      </p:guideLst>
    </p:cSldViewPr>
  </p:slideViewPr>
  <p:outlineViewPr>
    <p:cViewPr>
      <p:scale>
        <a:sx n="33" d="100"/>
        <a:sy n="33" d="100"/>
      </p:scale>
      <p:origin x="0" y="7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D8ECD-6450-2242-AE69-CEBDE8E5788C}" type="datetimeFigureOut">
              <a:rPr lang="en-US" smtClean="0"/>
              <a:pPr/>
              <a:t>8/23/2017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317F9-A578-E840-97DC-0F7D9AE53F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998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4AD77-EF89-9F43-88A2-8F4BAEE0FC08}" type="datetimeFigureOut">
              <a:rPr lang="en-US" smtClean="0"/>
              <a:pPr/>
              <a:t>8/23/2017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A755C-5962-D84E-8A5B-BBD874E5B7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6185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4D094D2-5F1A-4990-89B8-0A0F608EFFEB}" type="slidenum">
              <a:rPr lang="he-IL" smtClean="0"/>
              <a:pPr eaLnBrk="1" hangingPunct="1"/>
              <a:t>1</a:t>
            </a:fld>
            <a:endParaRPr lang="en-US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53802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7"/>
          <p:cNvSpPr/>
          <p:nvPr userDrawn="1"/>
        </p:nvSpPr>
        <p:spPr bwMode="auto">
          <a:xfrm>
            <a:off x="0" y="625475"/>
            <a:ext cx="9144000" cy="3779838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4437063"/>
            <a:ext cx="9144000" cy="245903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intro_rainbow_ribbon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362450"/>
            <a:ext cx="9144000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ExLibris-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5088" y="663575"/>
            <a:ext cx="22098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36239"/>
            <a:ext cx="7772400" cy="670329"/>
          </a:xfrm>
        </p:spPr>
        <p:txBody>
          <a:bodyPr/>
          <a:lstStyle>
            <a:lvl1pPr algn="l"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619555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he-I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12"/>
          <p:cNvSpPr>
            <a:spLocks noChangeArrowheads="1"/>
          </p:cNvSpPr>
          <p:nvPr userDrawn="1"/>
        </p:nvSpPr>
        <p:spPr bwMode="auto">
          <a:xfrm>
            <a:off x="0" y="6634163"/>
            <a:ext cx="9144000" cy="223837"/>
          </a:xfrm>
          <a:prstGeom prst="rect">
            <a:avLst/>
          </a:prstGeom>
          <a:gradFill rotWithShape="1">
            <a:gsLst>
              <a:gs pos="0">
                <a:srgbClr val="F2F2F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מלבן מעוגל 7"/>
          <p:cNvSpPr>
            <a:spLocks noChangeArrowheads="1"/>
          </p:cNvSpPr>
          <p:nvPr/>
        </p:nvSpPr>
        <p:spPr bwMode="auto">
          <a:xfrm>
            <a:off x="525463" y="1238250"/>
            <a:ext cx="8093075" cy="4878388"/>
          </a:xfrm>
          <a:prstGeom prst="roundRect">
            <a:avLst>
              <a:gd name="adj" fmla="val 3926"/>
            </a:avLst>
          </a:prstGeom>
          <a:solidFill>
            <a:srgbClr val="E6E6E6"/>
          </a:solidFill>
          <a:ln>
            <a:noFill/>
          </a:ln>
          <a:ex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מלבן מעוגל 8"/>
          <p:cNvSpPr/>
          <p:nvPr/>
        </p:nvSpPr>
        <p:spPr bwMode="auto">
          <a:xfrm>
            <a:off x="630238" y="1338263"/>
            <a:ext cx="7883525" cy="4676775"/>
          </a:xfrm>
          <a:prstGeom prst="roundRect">
            <a:avLst>
              <a:gd name="adj" fmla="val 2794"/>
            </a:avLst>
          </a:prstGeom>
          <a:solidFill>
            <a:schemeClr val="bg1"/>
          </a:solidFill>
          <a:ln w="63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5" descr="ExLibris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6250" y="6237288"/>
            <a:ext cx="9144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281488" y="6427788"/>
            <a:ext cx="581025" cy="4572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/>
          <a:p>
            <a:pPr algn="ctr" eaLnBrk="0" hangingPunct="0">
              <a:defRPr/>
            </a:pPr>
            <a:fld id="{2AB0BE91-52C4-4535-814A-C0A94CA83E99}" type="slidenum">
              <a:rPr lang="ar-SA" sz="1000" b="1">
                <a:solidFill>
                  <a:srgbClr val="000000"/>
                </a:solidFill>
                <a:latin typeface="Verdana" pitchFamily="34" charset="0"/>
                <a:ea typeface="MS PGothic" pitchFamily="34" charset="-128"/>
                <a:cs typeface="Arial" pitchFamily="34" charset="0"/>
              </a:rPr>
              <a:pPr algn="ctr" eaLnBrk="0" hangingPunct="0">
                <a:defRPr/>
              </a:pPr>
              <a:t>‹#›</a:t>
            </a:fld>
            <a:endParaRPr lang="en-US" sz="1000" b="1" dirty="0">
              <a:solidFill>
                <a:srgbClr val="000000"/>
              </a:solidFill>
              <a:latin typeface="Verdana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776288"/>
            <a:ext cx="9144000" cy="5340350"/>
          </a:xfrm>
          <a:prstGeom prst="rect">
            <a:avLst/>
          </a:prstGeom>
          <a:gradFill rotWithShape="1">
            <a:gsLst>
              <a:gs pos="0">
                <a:srgbClr val="F2F2F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6" descr="ruler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95263" y="741363"/>
            <a:ext cx="9531351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מלבן 13"/>
          <p:cNvSpPr/>
          <p:nvPr/>
        </p:nvSpPr>
        <p:spPr bwMode="auto">
          <a:xfrm>
            <a:off x="0" y="6624638"/>
            <a:ext cx="9144000" cy="79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rgbClr val="E4E4E4"/>
              </a:gs>
              <a:gs pos="100000">
                <a:schemeClr val="bg1"/>
              </a:gs>
            </a:gsLst>
            <a:lin ang="108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מלבן 7"/>
          <p:cNvSpPr>
            <a:spLocks noChangeArrowheads="1"/>
          </p:cNvSpPr>
          <p:nvPr userDrawn="1"/>
        </p:nvSpPr>
        <p:spPr bwMode="auto">
          <a:xfrm>
            <a:off x="0" y="625475"/>
            <a:ext cx="9144000" cy="377983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245903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4" descr="intro_rainbow_ribbon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408238"/>
            <a:ext cx="9144000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 descr="ExLibris-logo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67100" y="5137150"/>
            <a:ext cx="22098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מלבן 11"/>
          <p:cNvSpPr>
            <a:spLocks noChangeArrowheads="1"/>
          </p:cNvSpPr>
          <p:nvPr userDrawn="1"/>
        </p:nvSpPr>
        <p:spPr bwMode="auto">
          <a:xfrm>
            <a:off x="7724775" y="6116638"/>
            <a:ext cx="1419225" cy="74136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מלבן 13"/>
          <p:cNvSpPr>
            <a:spLocks noChangeArrowheads="1"/>
          </p:cNvSpPr>
          <p:nvPr userDrawn="1"/>
        </p:nvSpPr>
        <p:spPr bwMode="auto">
          <a:xfrm>
            <a:off x="0" y="6634163"/>
            <a:ext cx="9144000" cy="223837"/>
          </a:xfrm>
          <a:prstGeom prst="rect">
            <a:avLst/>
          </a:prstGeom>
          <a:gradFill rotWithShape="1">
            <a:gsLst>
              <a:gs pos="0">
                <a:srgbClr val="F2F2F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מלבן 14"/>
          <p:cNvSpPr/>
          <p:nvPr userDrawn="1"/>
        </p:nvSpPr>
        <p:spPr bwMode="auto">
          <a:xfrm>
            <a:off x="0" y="6624638"/>
            <a:ext cx="9144000" cy="79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rgbClr val="E4E4E4"/>
              </a:gs>
              <a:gs pos="100000">
                <a:schemeClr val="bg1"/>
              </a:gs>
            </a:gsLst>
            <a:lin ang="108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Rectangle 7"/>
          <p:cNvSpPr>
            <a:spLocks noChangeArrowheads="1"/>
          </p:cNvSpPr>
          <p:nvPr userDrawn="1"/>
        </p:nvSpPr>
        <p:spPr bwMode="auto">
          <a:xfrm>
            <a:off x="4281488" y="6427788"/>
            <a:ext cx="581025" cy="4572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/>
          <a:p>
            <a:pPr algn="ctr" eaLnBrk="0" hangingPunct="0">
              <a:defRPr/>
            </a:pPr>
            <a:fld id="{440AB2EB-26A7-4CF1-9819-33F4D91FDC1C}" type="slidenum">
              <a:rPr lang="ar-SA" sz="1000" b="1">
                <a:solidFill>
                  <a:srgbClr val="000000"/>
                </a:solidFill>
                <a:latin typeface="Verdana" pitchFamily="34" charset="0"/>
                <a:ea typeface="MS PGothic" pitchFamily="34" charset="-128"/>
                <a:cs typeface="Arial" pitchFamily="34" charset="0"/>
              </a:rPr>
              <a:pPr algn="ctr" eaLnBrk="0" hangingPunct="0">
                <a:defRPr/>
              </a:pPr>
              <a:t>‹#›</a:t>
            </a:fld>
            <a:endParaRPr lang="en-US" sz="1000" b="1" dirty="0">
              <a:solidFill>
                <a:srgbClr val="000000"/>
              </a:solidFill>
              <a:latin typeface="Verdana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86722"/>
            <a:ext cx="7772400" cy="670329"/>
          </a:xfrm>
        </p:spPr>
        <p:txBody>
          <a:bodyPr/>
          <a:lstStyle>
            <a:lvl1pPr algn="ctr">
              <a:defRPr sz="2800" baseline="0"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70038"/>
            <a:ext cx="6400800" cy="1752600"/>
          </a:xfrm>
          <a:prstGeom prst="rect">
            <a:avLst/>
          </a:prstGeom>
        </p:spPr>
        <p:txBody>
          <a:bodyPr/>
          <a:lstStyle>
            <a:lvl1pPr marL="342900" marR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2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75863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pa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44700" y="860613"/>
            <a:ext cx="3639671" cy="3232192"/>
          </a:xfrm>
        </p:spPr>
        <p:txBody>
          <a:bodyPr anchor="b"/>
          <a:lstStyle>
            <a:lvl1pPr algn="l">
              <a:defRPr sz="2200"/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44700" y="4619555"/>
            <a:ext cx="3679065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s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826" y="992188"/>
            <a:ext cx="7992374" cy="4932362"/>
          </a:xfrm>
          <a:prstGeom prst="rect">
            <a:avLst/>
          </a:prstGeom>
        </p:spPr>
        <p:txBody>
          <a:bodyPr/>
          <a:lstStyle>
            <a:lvl1pPr marL="233363" indent="-233363">
              <a:buClrTx/>
              <a:buSzPct val="100000"/>
              <a:buFont typeface="Arial" pitchFamily="34" charset="0"/>
              <a:buChar char="•"/>
              <a:defRPr sz="2400"/>
            </a:lvl1pPr>
            <a:lvl2pPr marL="569913" indent="-285750">
              <a:buClrTx/>
              <a:buSzPct val="100000"/>
              <a:buFont typeface="Arial" pitchFamily="34" charset="0"/>
              <a:buChar char="•"/>
              <a:defRPr sz="2400"/>
            </a:lvl2pPr>
            <a:lvl3pPr marL="801688" indent="-231775">
              <a:buClrTx/>
              <a:buSzPct val="100000"/>
              <a:buFont typeface="Arial" pitchFamily="34" charset="0"/>
              <a:buChar char="•"/>
              <a:defRPr sz="2400"/>
            </a:lvl3pPr>
            <a:lvl4pPr marL="1090613" indent="-228600">
              <a:buClrTx/>
              <a:buSzPct val="100000"/>
              <a:buFont typeface="Arial" pitchFamily="34" charset="0"/>
              <a:buChar char="•"/>
              <a:defRPr sz="2400"/>
            </a:lvl4pPr>
            <a:lvl5pPr marL="1374775" indent="-228600">
              <a:buClrTx/>
              <a:buSzPct val="100000"/>
              <a:buFont typeface="Arial" pitchFamily="34" charset="0"/>
              <a:buChar char="•"/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826" y="992188"/>
            <a:ext cx="7992374" cy="49323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Pct val="100000"/>
              <a:buFont typeface="Arial" pitchFamily="34" charset="0"/>
              <a:buNone/>
              <a:defRPr sz="2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285750" indent="-285750">
              <a:buClrTx/>
              <a:buSzPct val="100000"/>
              <a:buFont typeface="Wingdings 3" pitchFamily="18" charset="2"/>
              <a:buChar char=""/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509588" indent="-231775">
              <a:buClrTx/>
              <a:buSzPct val="100000"/>
              <a:buFont typeface="Wingdings 3" pitchFamily="18" charset="2"/>
              <a:buChar char=""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741363" indent="-228600"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974725" indent="-228600"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auto">
          <a:xfrm rot="10800000">
            <a:off x="0" y="-2"/>
            <a:ext cx="9144000" cy="770563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776377"/>
            <a:ext cx="9144000" cy="534026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826" y="992188"/>
            <a:ext cx="7992374" cy="49323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Pct val="100000"/>
              <a:buFont typeface="Arial" pitchFamily="34" charset="0"/>
              <a:buNone/>
              <a:defRPr sz="22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buClrTx/>
              <a:buSzPct val="100000"/>
              <a:buFont typeface="Arial" pitchFamily="34" charset="0"/>
              <a:buNone/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287338" indent="-287338">
              <a:buClrTx/>
              <a:buSzPct val="100000"/>
              <a:buFont typeface="Arial" pitchFamily="34" charset="0"/>
              <a:buChar char="•"/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574675" indent="-287338"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852488" indent="-280988"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pic>
        <p:nvPicPr>
          <p:cNvPr id="6" name="Picture 6" descr="ruler"/>
          <p:cNvPicPr preferRelativeResize="0"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5263" y="741613"/>
            <a:ext cx="9531351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 rot="10800000">
            <a:off x="0" y="-2"/>
            <a:ext cx="9144000" cy="770563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776377"/>
            <a:ext cx="9144000" cy="534026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  <p:pic>
        <p:nvPicPr>
          <p:cNvPr id="6" name="Picture 6" descr="ruler"/>
          <p:cNvPicPr preferRelativeResize="0"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5263" y="741613"/>
            <a:ext cx="9531351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2188"/>
            <a:ext cx="4066854" cy="4915452"/>
          </a:xfrm>
          <a:prstGeom prst="rect">
            <a:avLst/>
          </a:prstGeom>
        </p:spPr>
        <p:txBody>
          <a:bodyPr/>
          <a:lstStyle>
            <a:lvl1pPr marL="339725" indent="-339725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06" y="992188"/>
            <a:ext cx="4066854" cy="491545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5" descr="ExLibris-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96250" y="6237288"/>
            <a:ext cx="9144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7"/>
          <p:cNvSpPr>
            <a:spLocks noChangeArrowheads="1"/>
          </p:cNvSpPr>
          <p:nvPr userDrawn="1"/>
        </p:nvSpPr>
        <p:spPr bwMode="auto">
          <a:xfrm>
            <a:off x="4281488" y="6427788"/>
            <a:ext cx="581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defRPr/>
            </a:pPr>
            <a:fld id="{80D98CE8-36E3-4BF7-9D08-1777EFAEEFDB}" type="slidenum">
              <a:rPr lang="x-none" sz="1000" b="1">
                <a:solidFill>
                  <a:srgbClr val="000000"/>
                </a:solidFill>
                <a:latin typeface="Verdana" pitchFamily="34" charset="0"/>
                <a:ea typeface="MS PGothic" pitchFamily="34" charset="-128"/>
              </a:rPr>
              <a:pPr algn="ctr" eaLnBrk="0" hangingPunct="0">
                <a:defRPr/>
              </a:pPr>
              <a:t>‹#›</a:t>
            </a:fld>
            <a:endParaRPr lang="en-US" sz="1000" b="1" dirty="0">
              <a:solidFill>
                <a:srgbClr val="000000"/>
              </a:solidFill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444700" y="4619555"/>
            <a:ext cx="5413184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sz="1600" dirty="0" smtClean="0"/>
              <a:t>Yoel Kortick</a:t>
            </a:r>
          </a:p>
          <a:p>
            <a:r>
              <a:rPr lang="en-US" sz="1600" dirty="0" smtClean="0"/>
              <a:t>Senior Librarian</a:t>
            </a:r>
          </a:p>
          <a:p>
            <a:r>
              <a:rPr lang="en-US" sz="1600" dirty="0" smtClean="0"/>
              <a:t>Alma Product Management</a:t>
            </a:r>
          </a:p>
          <a:p>
            <a:endParaRPr lang="en-US" dirty="0" smtClean="0"/>
          </a:p>
          <a:p>
            <a:endParaRPr lang="he-IL" dirty="0"/>
          </a:p>
        </p:txBody>
      </p:sp>
      <p:sp>
        <p:nvSpPr>
          <p:cNvPr id="5" name="כותרת 5"/>
          <p:cNvSpPr txBox="1">
            <a:spLocks/>
          </p:cNvSpPr>
          <p:nvPr/>
        </p:nvSpPr>
        <p:spPr bwMode="auto">
          <a:xfrm>
            <a:off x="428273" y="836712"/>
            <a:ext cx="3639671" cy="3232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sz="2800" dirty="0" smtClean="0"/>
              <a:t>The </a:t>
            </a:r>
            <a:r>
              <a:rPr lang="en-US" sz="2800" dirty="0"/>
              <a:t>“Change Bibliographic Reference</a:t>
            </a:r>
            <a:r>
              <a:rPr lang="en-US" sz="2800" dirty="0" smtClean="0"/>
              <a:t>” link for POLs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7866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562" y="2147887"/>
            <a:ext cx="8524875" cy="25622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72008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Get this message and click “Confirm”</a:t>
            </a:r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8244408" y="4710112"/>
            <a:ext cx="0" cy="64807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554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2481263"/>
            <a:ext cx="7648575" cy="1895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72008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Search for the current or a different record (we will search for the current record, which is the default)</a:t>
            </a:r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7380312" y="3728666"/>
            <a:ext cx="0" cy="85246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3923928" y="4572176"/>
            <a:ext cx="403244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This automatically gets filled in with full title bibliographic record to which the POL is linked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4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72008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Select the bibliographic record</a:t>
            </a:r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59" y="1837019"/>
            <a:ext cx="7920881" cy="391612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4490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5348" y="3560032"/>
            <a:ext cx="5486400" cy="130551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1665470"/>
            <a:ext cx="5486400" cy="144502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72008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Now the </a:t>
            </a:r>
            <a:r>
              <a:rPr lang="en-US" sz="2000" b="1" u="sng" dirty="0" smtClean="0"/>
              <a:t>POL description  </a:t>
            </a:r>
            <a:r>
              <a:rPr lang="en-US" sz="2000" dirty="0" smtClean="0"/>
              <a:t>has changed to be from the updated version of the bibliographic record</a:t>
            </a:r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827584" y="2003102"/>
            <a:ext cx="648072" cy="75059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145210" y="2852936"/>
            <a:ext cx="11423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After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287577" y="1687835"/>
            <a:ext cx="4148519" cy="34200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V="1">
            <a:off x="850693" y="3826804"/>
            <a:ext cx="648072" cy="75059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168319" y="4676638"/>
            <a:ext cx="11423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Before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310687" y="3511537"/>
            <a:ext cx="2253202" cy="315267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19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2664296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Now the </a:t>
            </a:r>
            <a:r>
              <a:rPr lang="en-US" sz="2000" b="1" u="sng" dirty="0" smtClean="0"/>
              <a:t>POL description  </a:t>
            </a:r>
            <a:r>
              <a:rPr lang="en-US" sz="2000" dirty="0" smtClean="0"/>
              <a:t>has changed, but the actual record to which the POL is linked has not changed.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The POL is linked to the same record, but the description changed according to the current version of the same bibliographic record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The POL is still linked to the same MMS </a:t>
            </a:r>
            <a:r>
              <a:rPr lang="en-US" sz="2000" dirty="0"/>
              <a:t>ID </a:t>
            </a:r>
            <a:r>
              <a:rPr lang="en-US" sz="2000" dirty="0" smtClean="0"/>
              <a:t>9945709700121, but now has the full bibliographic information.</a:t>
            </a: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3225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9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994" y="809956"/>
            <a:ext cx="8856984" cy="4586786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300" dirty="0"/>
              <a:t>The “Change Bibliographic </a:t>
            </a:r>
            <a:r>
              <a:rPr lang="en-US" sz="2300" dirty="0" smtClean="0"/>
              <a:t>Reference” link for POLs is used to relink the POL </a:t>
            </a:r>
            <a:r>
              <a:rPr lang="en-US" sz="2300" u="sng" dirty="0" smtClean="0"/>
              <a:t>description</a:t>
            </a:r>
            <a:r>
              <a:rPr lang="en-US" sz="2300" dirty="0" smtClean="0"/>
              <a:t> to either a new or updated bibliographic record.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300" dirty="0"/>
              <a:t>The “Change Bibliographic Reference” link </a:t>
            </a:r>
            <a:r>
              <a:rPr lang="en-US" sz="2300" dirty="0" smtClean="0"/>
              <a:t>differs from the “Relink POL” link because </a:t>
            </a:r>
          </a:p>
          <a:p>
            <a:pPr marL="628650" lvl="1" indent="-342900">
              <a:buFont typeface="Arial" pitchFamily="34" charset="0"/>
              <a:buChar char="•"/>
            </a:pPr>
            <a:r>
              <a:rPr lang="en-US" sz="2300" dirty="0"/>
              <a:t>The “Relink POL” link </a:t>
            </a:r>
            <a:r>
              <a:rPr lang="en-US" sz="2300" dirty="0" smtClean="0"/>
              <a:t>changes the </a:t>
            </a:r>
            <a:r>
              <a:rPr lang="en-US" sz="2300" u="sng" dirty="0" smtClean="0"/>
              <a:t>actual record</a:t>
            </a:r>
            <a:r>
              <a:rPr lang="en-US" sz="2300" dirty="0" smtClean="0"/>
              <a:t> to which the POL is linked</a:t>
            </a:r>
          </a:p>
          <a:p>
            <a:pPr marL="628650" lvl="1" indent="-342900">
              <a:buFont typeface="Arial" pitchFamily="34" charset="0"/>
              <a:buChar char="•"/>
            </a:pPr>
            <a:r>
              <a:rPr lang="en-US" sz="2300" dirty="0"/>
              <a:t>The “Change Bibliographic Reference” link </a:t>
            </a:r>
            <a:r>
              <a:rPr lang="en-US" sz="2300" dirty="0" smtClean="0"/>
              <a:t>changes </a:t>
            </a:r>
            <a:r>
              <a:rPr lang="en-US" sz="2300" u="sng" dirty="0" smtClean="0"/>
              <a:t>only the description</a:t>
            </a:r>
            <a:r>
              <a:rPr lang="en-US" sz="2300" dirty="0" smtClean="0"/>
              <a:t> of the POL but remains linked to the same </a:t>
            </a:r>
            <a:r>
              <a:rPr lang="en-US" sz="2300" dirty="0" smtClean="0"/>
              <a:t>record. </a:t>
            </a:r>
            <a:r>
              <a:rPr lang="en-US" sz="2300" dirty="0" smtClean="0"/>
              <a:t>This </a:t>
            </a:r>
            <a:r>
              <a:rPr lang="en-US" sz="2300" dirty="0"/>
              <a:t>change will not impact the inventory and will only update the PO Line's description </a:t>
            </a:r>
            <a:endParaRPr lang="en-US" sz="2300" dirty="0" smtClean="0"/>
          </a:p>
          <a:p>
            <a:pPr marL="628650" lvl="1" indent="-342900">
              <a:buFont typeface="Arial" pitchFamily="34" charset="0"/>
              <a:buChar char="•"/>
            </a:pPr>
            <a:endParaRPr 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13750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4586786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A typical use case would be:</a:t>
            </a:r>
          </a:p>
          <a:p>
            <a:pPr marL="628650" lvl="1" indent="-342900">
              <a:buFont typeface="Arial" pitchFamily="34" charset="0"/>
              <a:buChar char="•"/>
            </a:pPr>
            <a:r>
              <a:rPr lang="en-US" sz="2000" dirty="0" smtClean="0"/>
              <a:t>The order is made on a “short bibliographic record” (sometimes referred to as a “stub” record)</a:t>
            </a:r>
          </a:p>
          <a:p>
            <a:pPr marL="628650" lvl="1" indent="-342900">
              <a:buFont typeface="Arial" pitchFamily="34" charset="0"/>
              <a:buChar char="•"/>
            </a:pPr>
            <a:r>
              <a:rPr lang="en-US" sz="2000" dirty="0" smtClean="0"/>
              <a:t>The POL description therefore gets the description of the </a:t>
            </a:r>
            <a:r>
              <a:rPr lang="en-US" sz="2000" dirty="0"/>
              <a:t>“short bibliographic record” </a:t>
            </a:r>
            <a:endParaRPr lang="en-US" sz="2000" dirty="0" smtClean="0"/>
          </a:p>
          <a:p>
            <a:pPr marL="628650" lvl="1" indent="-342900">
              <a:buFont typeface="Arial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/>
              <a:t>“short bibliographic record” </a:t>
            </a:r>
            <a:r>
              <a:rPr lang="en-US" sz="2000" dirty="0" smtClean="0"/>
              <a:t>then gets updated with a full (or otherwise modified) version</a:t>
            </a:r>
          </a:p>
          <a:p>
            <a:pPr marL="628650" lvl="1" indent="-342900">
              <a:buFont typeface="Arial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/>
              <a:t>POL description </a:t>
            </a:r>
            <a:r>
              <a:rPr lang="en-US" sz="2000" dirty="0" smtClean="0"/>
              <a:t>remains with the “old version” of the title</a:t>
            </a:r>
          </a:p>
          <a:p>
            <a:pPr marL="628650" lvl="1" indent="-342900">
              <a:buFont typeface="Arial" pitchFamily="34" charset="0"/>
              <a:buChar char="•"/>
            </a:pPr>
            <a:r>
              <a:rPr lang="en-US" sz="2000" dirty="0" smtClean="0"/>
              <a:t>The staff user can then choose </a:t>
            </a:r>
            <a:r>
              <a:rPr lang="en-US" sz="2000" dirty="0"/>
              <a:t>“Change Bibliographic Reference” </a:t>
            </a:r>
            <a:r>
              <a:rPr lang="en-US" sz="2000" dirty="0" smtClean="0"/>
              <a:t>and update the POL description according the new version of the record (or a different record if desired)</a:t>
            </a:r>
          </a:p>
          <a:p>
            <a:pPr marL="628650" lvl="1" indent="-342900">
              <a:buFont typeface="Arial" pitchFamily="34" charset="0"/>
              <a:buChar char="•"/>
            </a:pPr>
            <a:endParaRPr lang="en-US" sz="2000" dirty="0" smtClean="0"/>
          </a:p>
          <a:p>
            <a:pPr marL="628650" lvl="1" indent="-342900"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9781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4856" y="2046324"/>
            <a:ext cx="6009681" cy="27291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1224136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For example here is the short bibliographic record of title ‘The Boston Library Society’ OCLC number 4994530 and an order is created:</a:t>
            </a:r>
          </a:p>
          <a:p>
            <a:pPr marL="628650" lvl="1" indent="-342900">
              <a:buFont typeface="Arial" pitchFamily="34" charset="0"/>
              <a:buChar char="•"/>
            </a:pPr>
            <a:endParaRPr lang="en-US" sz="2000" dirty="0" smtClean="0"/>
          </a:p>
          <a:p>
            <a:pPr marL="628650" lvl="1" indent="-342900"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4587617"/>
            <a:ext cx="295232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Limited bibliographic information short bibliographic record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3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74" y="1520788"/>
            <a:ext cx="8961120" cy="4529118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1224136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The POL description comes from the short bibliographic record</a:t>
            </a:r>
          </a:p>
          <a:p>
            <a:pPr marL="628650" lvl="1" indent="-342900">
              <a:buFont typeface="Arial" pitchFamily="34" charset="0"/>
              <a:buChar char="•"/>
            </a:pPr>
            <a:endParaRPr lang="en-US" sz="2000" dirty="0" smtClean="0"/>
          </a:p>
          <a:p>
            <a:pPr marL="628650" lvl="1" indent="-342900"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15616" y="2708920"/>
            <a:ext cx="936104" cy="5040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43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72008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The bibliographic record to which the POL is linked is MMS </a:t>
            </a:r>
            <a:r>
              <a:rPr lang="en-US" sz="2000" dirty="0"/>
              <a:t>ID </a:t>
            </a:r>
            <a:r>
              <a:rPr lang="en-US" sz="2000" dirty="0" smtClean="0"/>
              <a:t>9945709700121</a:t>
            </a:r>
            <a:endParaRPr lang="en-US" sz="2000" dirty="0" smtClean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4856" y="2046324"/>
            <a:ext cx="6009681" cy="27291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Rectangle 3"/>
          <p:cNvSpPr/>
          <p:nvPr/>
        </p:nvSpPr>
        <p:spPr bwMode="auto">
          <a:xfrm>
            <a:off x="2411760" y="2492896"/>
            <a:ext cx="2376264" cy="36004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33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42" y="1883334"/>
            <a:ext cx="8961120" cy="29196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72008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The bibliographic record to which the POL is linked is updated (overlaid) with a full version</a:t>
            </a:r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300192" y="4519983"/>
            <a:ext cx="1296144" cy="293877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6084168" y="4802997"/>
            <a:ext cx="720080" cy="8240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546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733550"/>
            <a:ext cx="6553200" cy="33909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72008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/>
              <a:t>Now MMSID </a:t>
            </a:r>
            <a:r>
              <a:rPr lang="en-US" sz="2000" dirty="0" smtClean="0"/>
              <a:t>9945709700121 is the full version (longer title and more fields, for example)</a:t>
            </a:r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308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82" y="2594544"/>
            <a:ext cx="8961120" cy="213234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544994" cy="533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Change Bibliographic Reference” link for POLs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908720"/>
            <a:ext cx="8856984" cy="72008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But the POL did not get updated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If we want it to get updated we will click “Change Bib Reference”</a:t>
            </a:r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3491880" y="2350621"/>
            <a:ext cx="2016224" cy="43030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5508104" y="2027455"/>
            <a:ext cx="295232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POL still has old title as description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80112" y="4509120"/>
            <a:ext cx="295232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We will click “Change Bib Reference”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7596336" y="2996952"/>
            <a:ext cx="288032" cy="15121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3949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m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rgbClr val="2D008E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40477</TotalTime>
  <Words>592</Words>
  <Application>Microsoft Office PowerPoint</Application>
  <PresentationFormat>On-screen Show (4:3)</PresentationFormat>
  <Paragraphs>63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ＭＳ Ｐゴシック</vt:lpstr>
      <vt:lpstr>Arial</vt:lpstr>
      <vt:lpstr>Calibri</vt:lpstr>
      <vt:lpstr>Verdana</vt:lpstr>
      <vt:lpstr>Wingdings 3</vt:lpstr>
      <vt:lpstr>urm</vt:lpstr>
      <vt:lpstr>PowerPoint Presentation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“Change Bibliographic Reference” link for POLs</vt:lpstr>
      <vt:lpstr>Thank You</vt:lpstr>
    </vt:vector>
  </TitlesOfParts>
  <Company>Inigral,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Zanders</dc:creator>
  <cp:lastModifiedBy>Yoel Kortick</cp:lastModifiedBy>
  <cp:revision>1867</cp:revision>
  <cp:lastPrinted>2012-04-04T01:07:57Z</cp:lastPrinted>
  <dcterms:created xsi:type="dcterms:W3CDTF">2011-09-14T22:43:15Z</dcterms:created>
  <dcterms:modified xsi:type="dcterms:W3CDTF">2017-08-23T12:44:43Z</dcterms:modified>
</cp:coreProperties>
</file>